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13"/>
  </p:handoutMasterIdLst>
  <p:sldIdLst>
    <p:sldId id="333" r:id="rId2"/>
    <p:sldId id="334" r:id="rId3"/>
    <p:sldId id="335" r:id="rId4"/>
    <p:sldId id="336" r:id="rId5"/>
    <p:sldId id="343" r:id="rId6"/>
    <p:sldId id="337" r:id="rId7"/>
    <p:sldId id="338" r:id="rId8"/>
    <p:sldId id="344" r:id="rId9"/>
    <p:sldId id="339" r:id="rId10"/>
    <p:sldId id="340" r:id="rId11"/>
    <p:sldId id="34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handoutMaster" Target="handoutMasters/handout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 /><Relationship Id="rId3" Type="http://schemas.openxmlformats.org/officeDocument/2006/relationships/slide" Target="slides/slide3.xml" /><Relationship Id="rId7" Type="http://schemas.openxmlformats.org/officeDocument/2006/relationships/slide" Target="slides/slide8.xml" /><Relationship Id="rId2" Type="http://schemas.openxmlformats.org/officeDocument/2006/relationships/slide" Target="slides/slide2.xml" /><Relationship Id="rId1" Type="http://schemas.openxmlformats.org/officeDocument/2006/relationships/slide" Target="slides/slide1.xml" /><Relationship Id="rId6" Type="http://schemas.openxmlformats.org/officeDocument/2006/relationships/slide" Target="slides/slide7.xml" /><Relationship Id="rId5" Type="http://schemas.openxmlformats.org/officeDocument/2006/relationships/slide" Target="slides/slide6.xml" /><Relationship Id="rId10" Type="http://schemas.openxmlformats.org/officeDocument/2006/relationships/slide" Target="slides/slide11.xml" /><Relationship Id="rId4" Type="http://schemas.openxmlformats.org/officeDocument/2006/relationships/slide" Target="slides/slide4.xml" /><Relationship Id="rId9" Type="http://schemas.openxmlformats.org/officeDocument/2006/relationships/slide" Target="slides/slide10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12B6FDEB-FAFD-4933-8BB4-FA1D8595B8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3F8F0AC1-FCBF-45FE-B2CF-11E4595E76D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9572" name="Rectangle 4">
            <a:extLst>
              <a:ext uri="{FF2B5EF4-FFF2-40B4-BE49-F238E27FC236}">
                <a16:creationId xmlns:a16="http://schemas.microsoft.com/office/drawing/2014/main" id="{E4D94EF0-3A61-4A70-A2DB-F90F483FE0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9573" name="Rectangle 5">
            <a:extLst>
              <a:ext uri="{FF2B5EF4-FFF2-40B4-BE49-F238E27FC236}">
                <a16:creationId xmlns:a16="http://schemas.microsoft.com/office/drawing/2014/main" id="{A49B6010-9C4D-4A65-B06E-ACFAB984E9D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490B3C-2C14-4527-865D-ADFE7BB45969}" type="slidenum">
              <a:rPr lang="hr-HR" altLang="sr-Latn-RS"/>
              <a:pPr>
                <a:defRPr/>
              </a:pPr>
              <a:t>‹N›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D87B38F-8327-4299-A7F1-ED6F503897CA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C752944F-954F-49B0-A1E1-D60B5E0DBC61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F1A9EC60-74B5-41E9-8DCF-BB55C3C83147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EB1D5228-D942-4D56-88F6-6F63AABD5BC2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EB43B40B-E6D5-46B6-AAE4-A25700748669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D6518499-CDB8-4A38-BECC-763441E9D785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07ABE09B-9648-45CA-ABA4-F0531EDB14A9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CC09DA68-D99C-4AF3-8F42-7088DDEDB683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526F2C4F-B9D6-4117-86A2-729AE68844E3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sr-Latn-RS" noProof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sr-Latn-RS" noProof="0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977A7816-D8F4-46AB-A30E-18E6AAEF85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0F77CB4-6798-42B3-9D39-AA71FAA454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06740ACD-D535-4D1F-BD24-3C8DC6BAA6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67499-A3A0-4862-9075-79264E3E39B4}" type="slidenum">
              <a:rPr lang="en-US" altLang="sr-Latn-RS"/>
              <a:pPr>
                <a:defRPr/>
              </a:pPr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4658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4750AAA-9EA0-4B6A-8B21-1C24E15667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2BA06C8F-E55C-4009-8850-51DEFE896B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51E68ABA-984B-4CCC-9AC5-F5D83D4CAB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CBE2D-B7D8-44EB-87CD-87753273D105}" type="slidenum">
              <a:rPr lang="en-US" altLang="sr-Latn-RS"/>
              <a:pPr>
                <a:defRPr/>
              </a:pPr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1711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EEF7283-05BD-4BCB-B4F5-9F9320270B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F639DA1-83B3-4CAA-9766-171E81205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5889F598-6185-495B-A118-051524D77C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44C8C-219E-441A-8493-4D0CB5C42598}" type="slidenum">
              <a:rPr lang="en-US" altLang="sr-Latn-RS"/>
              <a:pPr>
                <a:defRPr/>
              </a:pPr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44403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00BF067-4250-4AD4-AC6D-C63A74E4DF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C9464A3-8D9D-4C20-B08A-C63E3ABCE5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8F7303B2-9D19-417C-8471-ECDBFFA1B9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5E078-22BB-4A35-8650-D2511381C4D7}" type="slidenum">
              <a:rPr lang="en-US" altLang="sr-Latn-RS"/>
              <a:pPr>
                <a:defRPr/>
              </a:pPr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7437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21848DD9-641D-4D1A-B99C-EFF0EF538C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E0876BA7-8CCF-4449-AC7D-D31740C127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2CE881AE-FCD5-4D0B-BFDB-79DB7A3389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8B6DB-4D9C-4BD7-A0FF-94C668E5FFC7}" type="slidenum">
              <a:rPr lang="en-US" altLang="sr-Latn-RS"/>
              <a:pPr>
                <a:defRPr/>
              </a:pPr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8428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F4042BA-BBC6-4426-866D-B20A36AF21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13653184-90BE-45E4-BE21-B95DC10CF9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1FBEC53-D392-4D90-AA5C-741CDC347D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8AC1C-3B1A-4944-8919-9E64E02C1A57}" type="slidenum">
              <a:rPr lang="en-US" altLang="sr-Latn-RS"/>
              <a:pPr>
                <a:defRPr/>
              </a:pPr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1999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21D7DE3-6E6E-42CC-A656-D149677E78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83B00D0-0399-4690-AAC0-980C5A4A5E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15D904D5-6B6A-4A3F-A228-0051C8F338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CDCF2-3AF4-4C7A-A876-8CFD45FE9B6E}" type="slidenum">
              <a:rPr lang="en-US" altLang="sr-Latn-RS"/>
              <a:pPr>
                <a:defRPr/>
              </a:pPr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4164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628F1E9-A0F0-492C-9D2A-E2D5D541B2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58B06F09-60CC-4890-BED4-3AB77DE70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2219F380-C657-4EFE-9230-9D3F6AFAAE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DE0CF-1A7F-41B3-A16A-C01177EB105A}" type="slidenum">
              <a:rPr lang="en-US" altLang="sr-Latn-RS"/>
              <a:pPr>
                <a:defRPr/>
              </a:pPr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5614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C2F841DD-5F9F-47A4-9A5D-354443C4EA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E4F5B7E8-07D3-4056-B61D-EFCDC13A38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18A50A2F-43C7-4CDF-A645-7B3CCC39BC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F5F9-14DD-4ADC-ABAB-F320EB818463}" type="slidenum">
              <a:rPr lang="en-US" altLang="sr-Latn-RS"/>
              <a:pPr>
                <a:defRPr/>
              </a:pPr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0000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9D60D1FE-0ED6-4480-8123-850DB6282D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C0C546E4-0A60-4043-9775-CA4530F625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8FD5ED5E-F154-435A-9698-8EFBD83777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72901-1DF1-4708-87B6-ED40CF864B93}" type="slidenum">
              <a:rPr lang="en-US" altLang="sr-Latn-RS"/>
              <a:pPr>
                <a:defRPr/>
              </a:pPr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964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31C2A2D-4CF7-4294-93A0-C10C9AE474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D4A5DAD-4C9C-4417-A883-6D4B01E021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750D81F1-2796-4DE9-882F-D6A622FBDC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4484A-2BF8-4DE6-9E36-92D61314D083}" type="slidenum">
              <a:rPr lang="en-US" altLang="sr-Latn-RS"/>
              <a:pPr>
                <a:defRPr/>
              </a:pPr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4701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3FFA4D4-E457-48BF-93C0-8B052D865C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7D601CF-DE2A-4156-B324-58A780D488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A8A5F162-7E8D-457F-B1B2-3084A2A1F4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7C137-79F5-4F74-AA3A-123F249DD0F8}" type="slidenum">
              <a:rPr lang="en-US" altLang="sr-Latn-RS"/>
              <a:pPr>
                <a:defRPr/>
              </a:pPr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9134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805336B-9CE6-4841-9236-14F2F91998AA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hr-HR"/>
          </a:p>
        </p:txBody>
      </p:sp>
      <p:sp>
        <p:nvSpPr>
          <p:cNvPr id="1027" name="Freeform 3">
            <a:extLst>
              <a:ext uri="{FF2B5EF4-FFF2-40B4-BE49-F238E27FC236}">
                <a16:creationId xmlns:a16="http://schemas.microsoft.com/office/drawing/2014/main" id="{22B28694-D352-4261-B595-19D552FCE98F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Freeform 4">
            <a:extLst>
              <a:ext uri="{FF2B5EF4-FFF2-40B4-BE49-F238E27FC236}">
                <a16:creationId xmlns:a16="http://schemas.microsoft.com/office/drawing/2014/main" id="{363703D0-3459-489C-932E-011609F669F9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Freeform 5">
            <a:extLst>
              <a:ext uri="{FF2B5EF4-FFF2-40B4-BE49-F238E27FC236}">
                <a16:creationId xmlns:a16="http://schemas.microsoft.com/office/drawing/2014/main" id="{61913399-2ED0-42B8-B25F-5A27F167CA58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>
            <a:extLst>
              <a:ext uri="{FF2B5EF4-FFF2-40B4-BE49-F238E27FC236}">
                <a16:creationId xmlns:a16="http://schemas.microsoft.com/office/drawing/2014/main" id="{6F53FA9C-D902-4CAD-9B30-00E83AA61CF9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C7D52A07-5CCC-41E8-9565-0014D9796FF7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652ECA2B-7B74-48D1-9B62-27BFA08F08F6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20406F6C-CFA2-46DA-9E4A-19D5E4B2AF89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>
            <a:extLst>
              <a:ext uri="{FF2B5EF4-FFF2-40B4-BE49-F238E27FC236}">
                <a16:creationId xmlns:a16="http://schemas.microsoft.com/office/drawing/2014/main" id="{454002FA-BC9A-41AC-8D69-D417B17A06FC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A0AC66D8-BE5B-42AA-972B-F97185C68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15B07336-0A85-4ECC-AFAB-687706EEF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16C3A7BF-6B0E-4B7F-90C6-0F723604008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B0E1F096-1C39-4294-8ADC-708E58B943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028002EF-87B3-4F18-94D5-6ACC8EE159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AF60922-9705-4669-BDE5-A1416AB116CB}" type="slidenum">
              <a:rPr lang="en-US" altLang="sr-Latn-RS"/>
              <a:pPr>
                <a:defRPr/>
              </a:pPr>
              <a:t>‹N›</a:t>
            </a:fld>
            <a:endParaRPr lang="en-US" altLang="sr-Latn-R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9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2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2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7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18966F4B-E686-4603-86F8-E6E597DC2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463" y="220663"/>
            <a:ext cx="6942137" cy="13938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62A97E-2CD4-4915-BB4D-5EE53A09768A}"/>
              </a:ext>
            </a:extLst>
          </p:cNvPr>
          <p:cNvSpPr txBox="1"/>
          <p:nvPr/>
        </p:nvSpPr>
        <p:spPr>
          <a:xfrm>
            <a:off x="827088" y="1839913"/>
            <a:ext cx="7848600" cy="3508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8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STAFFING autonomy of UNIVERSITY OF ZAGREB (Faculty of Mechanical Engineering and Naval Architecture)</a:t>
            </a:r>
          </a:p>
          <a:p>
            <a:pPr>
              <a:defRPr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prof. dr. sc. Krešimir Grilec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University of Zagreb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Faculty of Mechanical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Enginering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Naval Architecture</a:t>
            </a:r>
          </a:p>
        </p:txBody>
      </p:sp>
      <p:pic>
        <p:nvPicPr>
          <p:cNvPr id="4100" name="Picture 2">
            <a:extLst>
              <a:ext uri="{FF2B5EF4-FFF2-40B4-BE49-F238E27FC236}">
                <a16:creationId xmlns:a16="http://schemas.microsoft.com/office/drawing/2014/main" id="{300A1A35-A91E-4B6C-AA40-F81330580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3" y="476250"/>
            <a:ext cx="5761037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">
            <a:extLst>
              <a:ext uri="{FF2B5EF4-FFF2-40B4-BE49-F238E27FC236}">
                <a16:creationId xmlns:a16="http://schemas.microsoft.com/office/drawing/2014/main" id="{792C81B6-B429-4C6F-BDE4-CC200DBC6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99" b="44749"/>
          <a:stretch>
            <a:fillRect/>
          </a:stretch>
        </p:blipFill>
        <p:spPr bwMode="auto">
          <a:xfrm>
            <a:off x="973138" y="5559425"/>
            <a:ext cx="73152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>
            <a:extLst>
              <a:ext uri="{FF2B5EF4-FFF2-40B4-BE49-F238E27FC236}">
                <a16:creationId xmlns:a16="http://schemas.microsoft.com/office/drawing/2014/main" id="{93CC791C-84CF-4F1F-9415-56AAB1A3D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49275"/>
            <a:ext cx="7921625" cy="541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Promotion procedures for senior academic staff (57%)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400" u="sng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Promotions are only possible if there is a post at a higher level.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1800" u="sng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statute: promotion after a minimum of 5 years in the previous title.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Ministry: Scientific, teaching, professional and institutional requirements.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financial </a:t>
            </a:r>
            <a:r>
              <a:rPr lang="en-US" alt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(“total cumulative coefficient”)</a:t>
            </a: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13315" name="Picture 2">
            <a:extLst>
              <a:ext uri="{FF2B5EF4-FFF2-40B4-BE49-F238E27FC236}">
                <a16:creationId xmlns:a16="http://schemas.microsoft.com/office/drawing/2014/main" id="{77DD6980-2CC0-4A51-9C8B-8C04E74C1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613" y="6119813"/>
            <a:ext cx="1951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>
            <a:extLst>
              <a:ext uri="{FF2B5EF4-FFF2-40B4-BE49-F238E27FC236}">
                <a16:creationId xmlns:a16="http://schemas.microsoft.com/office/drawing/2014/main" id="{9B2BEB43-5E14-4542-9BA8-4257AB705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-9525"/>
            <a:ext cx="111601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>
            <a:extLst>
              <a:ext uri="{FF2B5EF4-FFF2-40B4-BE49-F238E27FC236}">
                <a16:creationId xmlns:a16="http://schemas.microsoft.com/office/drawing/2014/main" id="{24103993-CF5B-4117-A8F1-82708ABF7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844675"/>
            <a:ext cx="80645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Promotion procedures for senior administrative staff (71%)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law states who has to be included in the selection committee.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financial </a:t>
            </a:r>
            <a:r>
              <a:rPr lang="en-US" alt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(“total cumulative coefficient”)</a:t>
            </a:r>
            <a:endParaRPr lang="en-US" altLang="en-US" sz="2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339" name="Picture 2">
            <a:extLst>
              <a:ext uri="{FF2B5EF4-FFF2-40B4-BE49-F238E27FC236}">
                <a16:creationId xmlns:a16="http://schemas.microsoft.com/office/drawing/2014/main" id="{2319B647-B43D-4128-AA24-5BAD0F0E6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6119813"/>
            <a:ext cx="1951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3">
            <a:extLst>
              <a:ext uri="{FF2B5EF4-FFF2-40B4-BE49-F238E27FC236}">
                <a16:creationId xmlns:a16="http://schemas.microsoft.com/office/drawing/2014/main" id="{00C79567-DA59-4928-AECA-24978D4A2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>
            <a:extLst>
              <a:ext uri="{FF2B5EF4-FFF2-40B4-BE49-F238E27FC236}">
                <a16:creationId xmlns:a16="http://schemas.microsoft.com/office/drawing/2014/main" id="{412E37E6-EADB-46A1-AF0D-3557F752F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404813"/>
            <a:ext cx="4602162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4">
            <a:extLst>
              <a:ext uri="{FF2B5EF4-FFF2-40B4-BE49-F238E27FC236}">
                <a16:creationId xmlns:a16="http://schemas.microsoft.com/office/drawing/2014/main" id="{7E538C6E-8641-447E-819D-F8BEE6EEF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63" y="404813"/>
            <a:ext cx="4275137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5">
            <a:extLst>
              <a:ext uri="{FF2B5EF4-FFF2-40B4-BE49-F238E27FC236}">
                <a16:creationId xmlns:a16="http://schemas.microsoft.com/office/drawing/2014/main" id="{E80FA07F-8DF6-4C46-AA3A-9845CC2EC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3429000"/>
            <a:ext cx="8572500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Croatian university sector is characterised by the historically high independency of faculties. 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of Zagreb - union of independent, legally established faculties (31 faculties and  3 academies of art).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5" name="Picture 1">
            <a:extLst>
              <a:ext uri="{FF2B5EF4-FFF2-40B4-BE49-F238E27FC236}">
                <a16:creationId xmlns:a16="http://schemas.microsoft.com/office/drawing/2014/main" id="{6AB895A9-138B-4BF9-A290-C3E24469D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4" t="38451" r="55907" b="46851"/>
          <a:stretch>
            <a:fillRect/>
          </a:stretch>
        </p:blipFill>
        <p:spPr bwMode="auto">
          <a:xfrm>
            <a:off x="7192963" y="6118225"/>
            <a:ext cx="195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>
            <a:extLst>
              <a:ext uri="{FF2B5EF4-FFF2-40B4-BE49-F238E27FC236}">
                <a16:creationId xmlns:a16="http://schemas.microsoft.com/office/drawing/2014/main" id="{97F0E8D7-3F1F-4022-B710-A0C88CD13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692150"/>
            <a:ext cx="51133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 by EUA: 29</a:t>
            </a:r>
            <a:r>
              <a:rPr lang="en-US" altLang="en-US" sz="2400" b="1" baseline="30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staffing</a:t>
            </a: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2">
            <a:extLst>
              <a:ext uri="{FF2B5EF4-FFF2-40B4-BE49-F238E27FC236}">
                <a16:creationId xmlns:a16="http://schemas.microsoft.com/office/drawing/2014/main" id="{FA8F91E0-A3FA-49B2-82E5-F6042F09E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6" b="4605"/>
          <a:stretch>
            <a:fillRect/>
          </a:stretch>
        </p:blipFill>
        <p:spPr bwMode="auto">
          <a:xfrm>
            <a:off x="1187450" y="1412875"/>
            <a:ext cx="5727700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3">
            <a:extLst>
              <a:ext uri="{FF2B5EF4-FFF2-40B4-BE49-F238E27FC236}">
                <a16:creationId xmlns:a16="http://schemas.microsoft.com/office/drawing/2014/main" id="{DE5CD97C-0E34-4BF6-B5DA-21C8983D6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-7938"/>
            <a:ext cx="111601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>
            <a:extLst>
              <a:ext uri="{FF2B5EF4-FFF2-40B4-BE49-F238E27FC236}">
                <a16:creationId xmlns:a16="http://schemas.microsoft.com/office/drawing/2014/main" id="{0BEFD7D6-22C4-4D25-AA42-DD032840E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6119813"/>
            <a:ext cx="1951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>
            <a:extLst>
              <a:ext uri="{FF2B5EF4-FFF2-40B4-BE49-F238E27FC236}">
                <a16:creationId xmlns:a16="http://schemas.microsoft.com/office/drawing/2014/main" id="{9AF34088-4D88-435E-AEF0-09A22A1C2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77825"/>
            <a:ext cx="8208962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Recruitment procedures for senior academic staff (67%)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Appointments need to be confirmed by an external authority.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number of posts is regulated by an external authority.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Internal: Staff Committee </a:t>
            </a: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Council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4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- financial </a:t>
            </a:r>
            <a:r>
              <a:rPr lang="en-US" alt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(“total cumulative coefficient”)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the number of teachers needed for the teaching process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Scientific, teaching, professional and institutional requirements –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prescribed by law.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7171" name="Picture 2">
            <a:extLst>
              <a:ext uri="{FF2B5EF4-FFF2-40B4-BE49-F238E27FC236}">
                <a16:creationId xmlns:a16="http://schemas.microsoft.com/office/drawing/2014/main" id="{A6049D2A-0394-4BCE-A151-E1A2D6062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6111875"/>
            <a:ext cx="195103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">
            <a:extLst>
              <a:ext uri="{FF2B5EF4-FFF2-40B4-BE49-F238E27FC236}">
                <a16:creationId xmlns:a16="http://schemas.microsoft.com/office/drawing/2014/main" id="{6159017F-A764-4ED0-AB46-46C0B18E1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-50800"/>
            <a:ext cx="111601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>
            <a:extLst>
              <a:ext uri="{FF2B5EF4-FFF2-40B4-BE49-F238E27FC236}">
                <a16:creationId xmlns:a16="http://schemas.microsoft.com/office/drawing/2014/main" id="{91C3264B-7FC6-4DA9-99E5-07D930365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815975"/>
            <a:ext cx="7885113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</a:t>
            </a: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 University Ministry of Science and Education</a:t>
            </a: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Faculty: - announcing a competition for a job 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- designate internal committee for each recruitment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University: Senate or Field Council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Ministry: Parent committees (National Council for Science, Higher Education and Technological Development)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financial </a:t>
            </a:r>
            <a:r>
              <a:rPr lang="en-US" alt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(“total cumulative coefficient”)</a:t>
            </a: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5" name="Picture 2">
            <a:extLst>
              <a:ext uri="{FF2B5EF4-FFF2-40B4-BE49-F238E27FC236}">
                <a16:creationId xmlns:a16="http://schemas.microsoft.com/office/drawing/2014/main" id="{A0EB0AAE-7766-4D4D-91ED-35E2FBDEC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6119813"/>
            <a:ext cx="1951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>
            <a:extLst>
              <a:ext uri="{FF2B5EF4-FFF2-40B4-BE49-F238E27FC236}">
                <a16:creationId xmlns:a16="http://schemas.microsoft.com/office/drawing/2014/main" id="{46A22912-71F3-4A5D-B5D0-E46F07EDB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>
            <a:extLst>
              <a:ext uri="{FF2B5EF4-FFF2-40B4-BE49-F238E27FC236}">
                <a16:creationId xmlns:a16="http://schemas.microsoft.com/office/drawing/2014/main" id="{422D1FC0-8131-4DF9-BDDD-2EE567E4D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908050"/>
            <a:ext cx="7848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19" name="TextBox 4">
            <a:extLst>
              <a:ext uri="{FF2B5EF4-FFF2-40B4-BE49-F238E27FC236}">
                <a16:creationId xmlns:a16="http://schemas.microsoft.com/office/drawing/2014/main" id="{4D7280D2-A161-4300-AA86-A26041F28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38" y="1200150"/>
            <a:ext cx="7669212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Recruitment procedures for senior administrative staff (83%)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number of posts is regulated by an external authority.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Internal: Staff Committee </a:t>
            </a: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Council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</a:t>
            </a: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 University Ministry of Science and Education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financial </a:t>
            </a:r>
            <a:r>
              <a:rPr lang="en-US" alt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(“total cumulative coefficient”)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6FC3FF44-AADA-43DB-AC03-0037047F2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6119813"/>
            <a:ext cx="1951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">
            <a:extLst>
              <a:ext uri="{FF2B5EF4-FFF2-40B4-BE49-F238E27FC236}">
                <a16:creationId xmlns:a16="http://schemas.microsoft.com/office/drawing/2014/main" id="{A6893F08-9DFC-41B9-A5F9-973551619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>
            <a:extLst>
              <a:ext uri="{FF2B5EF4-FFF2-40B4-BE49-F238E27FC236}">
                <a16:creationId xmlns:a16="http://schemas.microsoft.com/office/drawing/2014/main" id="{9D61D8C6-6BF7-441C-A7A3-680F07DDA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354138"/>
            <a:ext cx="7343775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Salaries for senior academic staff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Salaries for senior administrative staff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Salaries are set by an external authority/civil servant status for all staff.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Regulation on job titles and job complexity coefficients in public services (government by-law acts).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2">
            <a:extLst>
              <a:ext uri="{FF2B5EF4-FFF2-40B4-BE49-F238E27FC236}">
                <a16:creationId xmlns:a16="http://schemas.microsoft.com/office/drawing/2014/main" id="{B1299E9B-BF26-427C-A4CA-2013148D8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6119813"/>
            <a:ext cx="1951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>
            <a:extLst>
              <a:ext uri="{FF2B5EF4-FFF2-40B4-BE49-F238E27FC236}">
                <a16:creationId xmlns:a16="http://schemas.microsoft.com/office/drawing/2014/main" id="{6B724067-06D4-4B31-A52D-A87AEE63F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-4763"/>
            <a:ext cx="111601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089B39-2121-4923-BD0E-EC691972F878}"/>
              </a:ext>
            </a:extLst>
          </p:cNvPr>
          <p:cNvSpPr txBox="1"/>
          <p:nvPr/>
        </p:nvSpPr>
        <p:spPr>
          <a:xfrm>
            <a:off x="827088" y="981075"/>
            <a:ext cx="7632700" cy="4892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cumulative coefficient</a:t>
            </a:r>
          </a:p>
          <a:p>
            <a:pPr>
              <a:defRPr/>
            </a:pPr>
            <a:endParaRPr lang="en-U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2011. government recommendation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 university decision</a:t>
            </a:r>
          </a:p>
          <a:p>
            <a:pPr>
              <a:defRPr/>
            </a:pPr>
            <a:endParaRPr lang="en-U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“The total cumulative coefficient of employees is determined as the sum of the total cumulative coefficient constantly employees as at 31 May 2011”.</a:t>
            </a:r>
          </a:p>
          <a:p>
            <a:pPr>
              <a:defRPr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Includes:</a:t>
            </a:r>
          </a:p>
          <a:p>
            <a:pPr marL="342900" indent="-342900">
              <a:buFontTx/>
              <a:buChar char="-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new recruitments</a:t>
            </a:r>
          </a:p>
          <a:p>
            <a:pPr marL="342900" indent="-342900">
              <a:buFontTx/>
              <a:buChar char="-"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all promotions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E2F9413C-B5DE-410F-88A8-1083C09D2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38" y="6119813"/>
            <a:ext cx="1951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>
            <a:extLst>
              <a:ext uri="{FF2B5EF4-FFF2-40B4-BE49-F238E27FC236}">
                <a16:creationId xmlns:a16="http://schemas.microsoft.com/office/drawing/2014/main" id="{25C23B98-BC21-497E-8C18-CDC5F0C80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>
            <a:extLst>
              <a:ext uri="{FF2B5EF4-FFF2-40B4-BE49-F238E27FC236}">
                <a16:creationId xmlns:a16="http://schemas.microsoft.com/office/drawing/2014/main" id="{55C29C39-AD9A-4602-8E78-E387412E4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836613"/>
            <a:ext cx="7921625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Dismissal of senior academic staff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Dismissal of senior administrative staff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Dismissals are strictly regulated due to civil servant status for all staff.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Croatian labor law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Dismissals are subject to other regulations specific to the sector.</a:t>
            </a:r>
          </a:p>
          <a:p>
            <a:pPr>
              <a:lnSpc>
                <a:spcPct val="104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Collective contract for science and higher education.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2">
            <a:extLst>
              <a:ext uri="{FF2B5EF4-FFF2-40B4-BE49-F238E27FC236}">
                <a16:creationId xmlns:a16="http://schemas.microsoft.com/office/drawing/2014/main" id="{D69C0259-4BE1-408C-A792-7E7248B44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38" y="6119813"/>
            <a:ext cx="1951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3">
            <a:extLst>
              <a:ext uri="{FF2B5EF4-FFF2-40B4-BE49-F238E27FC236}">
                <a16:creationId xmlns:a16="http://schemas.microsoft.com/office/drawing/2014/main" id="{81E83577-704D-4987-88FD-067D575D8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1920</TotalTime>
  <Words>467</Words>
  <Application>Microsoft Office PowerPoint</Application>
  <PresentationFormat>Presentazione su schermo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PULSE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MATRIB 2001 - Vela Luka, 21-22. lipnja 2001.</dc:title>
  <dc:creator>alar</dc:creator>
  <cp:lastModifiedBy>Utente sconosciuto</cp:lastModifiedBy>
  <cp:revision>127</cp:revision>
  <dcterms:created xsi:type="dcterms:W3CDTF">2001-06-07T12:48:20Z</dcterms:created>
  <dcterms:modified xsi:type="dcterms:W3CDTF">2021-09-20T17:21:21Z</dcterms:modified>
</cp:coreProperties>
</file>